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26" r:id="rId5"/>
    <p:sldId id="324" r:id="rId6"/>
    <p:sldId id="269" r:id="rId7"/>
    <p:sldId id="273" r:id="rId8"/>
    <p:sldId id="370" r:id="rId9"/>
    <p:sldId id="271" r:id="rId10"/>
    <p:sldId id="298" r:id="rId11"/>
    <p:sldId id="368" r:id="rId12"/>
    <p:sldId id="369" r:id="rId13"/>
    <p:sldId id="367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CD31E-1845-1342-6015-E1B5B9676B13}" v="772" dt="2020-06-16T19:12:43.736"/>
    <p1510:client id="{278BC3A2-0788-7F63-50A2-844ED768D536}" v="10" dt="2020-06-18T12:47:21.570"/>
    <p1510:client id="{74F9DC4F-8D0A-863D-38BC-4C6E46128BB2}" v="4953" dt="2020-05-01T22:16:13.509"/>
    <p1510:client id="{9A0A315C-A166-4526-B53B-2FBBB88216F4}" v="884" dt="2020-05-02T05:38:11.868"/>
    <p1510:client id="{AECAD45E-78DF-21DE-CEF3-619EB88509F7}" v="5" dt="2020-05-02T00:39:48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6A480E5-7761-4E29-BBA9-4B257A25A7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51C2B28-DA38-4843-B218-0B18BC4471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3967B-1AB1-4C7F-8E7A-F82768C104B4}" type="datetime1">
              <a:rPr lang="pt-BR" smtClean="0"/>
              <a:t>18/06/2020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52A9FF-5711-416B-BE4A-269908B29D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5556D9-5395-409F-9312-42CFAC4FB2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544EA-5E45-465F-9FDC-75E0BF4C4A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430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C36DA-7691-43F8-B3BA-E38D0C0C8912}" type="datetime1">
              <a:rPr lang="pt-BR" smtClean="0"/>
              <a:pPr/>
              <a:t>18/06/2020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EECA6-DA87-41FB-BD59-BA0DD721220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24613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CF334-79F8-49D1-8C39-DA65F3243C70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E5390-4C55-4242-8D42-2F6D57B00E1C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A475D-07AF-47CD-8DE9-799ADB4977B9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878C0E-19B6-4E3B-9E01-4AECC372B8E9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C699E6-0283-46D9-99BC-4F97DE2FBCD7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EC01B4-0040-4A7F-AA17-93F62B92A380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8334BB-D246-497B-9AE4-ACB8455C8A6F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F3B007-6084-40FC-9BCA-8723F8B55A03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52789-81C2-497D-992A-2CE7866F1B35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82B7C-208E-4173-B4AE-55E92E37D359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32B505-A30F-43DE-A2B9-5C85E6A922F9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34941C-E909-4CD0-9073-60976EDC82D1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BB3048-B9C9-4C27-8760-689BC76D6BD2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7ACF5D-FBA7-458A-B511-CD1C22EA3CAF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E659F1-616C-4C39-A002-062BBEC3680F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AD4ADE-BCA7-4E38-905A-0C68DDF6C380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AC9EF-554C-483E-A267-D6E96CBC5EE7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0AC2AF78-D4A5-44F1-81F7-B0C3FE492D98}" type="datetime1">
              <a:rPr lang="pt-BR" noProof="0" smtClean="0"/>
              <a:t>18/06/2020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cristhiangrundmann/Alb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inks de cadeia">
            <a:extLst>
              <a:ext uri="{FF2B5EF4-FFF2-40B4-BE49-F238E27FC236}">
                <a16:creationId xmlns:a16="http://schemas.microsoft.com/office/drawing/2014/main" id="{C2F3FF06-6124-4C09-8482-C85999590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47A3D6B-8A97-4B20-88C6-B098929F7F92}"/>
              </a:ext>
            </a:extLst>
          </p:cNvPr>
          <p:cNvSpPr txBox="1">
            <a:spLocks/>
          </p:cNvSpPr>
          <p:nvPr/>
        </p:nvSpPr>
        <p:spPr>
          <a:xfrm>
            <a:off x="1146077" y="3400888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7200" b="1" dirty="0">
                <a:solidFill>
                  <a:schemeClr val="tx1"/>
                </a:solidFill>
              </a:rPr>
              <a:t>ALBIT - PSE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AFDE95D-7255-400A-A011-BA898A03B67B}"/>
              </a:ext>
            </a:extLst>
          </p:cNvPr>
          <p:cNvSpPr txBox="1">
            <a:spLocks/>
          </p:cNvSpPr>
          <p:nvPr/>
        </p:nvSpPr>
        <p:spPr>
          <a:xfrm>
            <a:off x="1146077" y="45021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600" b="1" dirty="0"/>
              <a:t>Cristhian </a:t>
            </a:r>
            <a:r>
              <a:rPr lang="pt-BR" sz="1600" b="1" dirty="0" err="1"/>
              <a:t>Grundmann</a:t>
            </a:r>
            <a:endParaRPr lang="pt-BR" sz="1600" b="1" dirty="0"/>
          </a:p>
          <a:p>
            <a:pPr marL="0" indent="0">
              <a:buNone/>
            </a:pPr>
            <a:r>
              <a:rPr lang="pt-BR" sz="1600" b="1" dirty="0"/>
              <a:t>Danilo Lemos</a:t>
            </a:r>
          </a:p>
          <a:p>
            <a:pPr marL="0" indent="0">
              <a:buNone/>
            </a:pPr>
            <a:r>
              <a:rPr lang="pt-BR" sz="1600" b="1" dirty="0"/>
              <a:t>Igor Junqueira</a:t>
            </a:r>
          </a:p>
        </p:txBody>
      </p:sp>
    </p:spTree>
    <p:extLst>
      <p:ext uri="{BB962C8B-B14F-4D97-AF65-F5344CB8AC3E}">
        <p14:creationId xmlns:p14="http://schemas.microsoft.com/office/powerpoint/2010/main" val="2993125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Imagem 4" descr="Tela de computado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A3D42F0C-3F9E-433C-8460-FAEE4C79B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665144"/>
            <a:ext cx="6270662" cy="3527247"/>
          </a:xfrm>
          <a:prstGeom prst="rect">
            <a:avLst/>
          </a:prstGeom>
          <a:effectLst/>
        </p:spPr>
      </p:pic>
      <p:pic>
        <p:nvPicPr>
          <p:cNvPr id="7" name="Imagem 7" descr="Uma imagem contendo texto, desenho&#10;&#10;Descrição gerada com muito alta confiança">
            <a:extLst>
              <a:ext uri="{FF2B5EF4-FFF2-40B4-BE49-F238E27FC236}">
                <a16:creationId xmlns:a16="http://schemas.microsoft.com/office/drawing/2014/main" id="{437C29D2-C4A0-45DE-9E5C-DD893936F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5879" y="1612355"/>
            <a:ext cx="2557141" cy="255714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1BE1153-FE47-46FD-8359-7641EA9243E9}"/>
              </a:ext>
            </a:extLst>
          </p:cNvPr>
          <p:cNvSpPr txBox="1"/>
          <p:nvPr/>
        </p:nvSpPr>
        <p:spPr>
          <a:xfrm>
            <a:off x="8641725" y="4692202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REPOSITÓRIO:</a:t>
            </a:r>
          </a:p>
          <a:p>
            <a:pPr algn="ctr"/>
            <a:endParaRPr lang="pt-BR" dirty="0"/>
          </a:p>
          <a:p>
            <a:pPr algn="ctr"/>
            <a:r>
              <a:rPr lang="pt-BR" dirty="0">
                <a:ea typeface="+mn-lt"/>
                <a:cs typeface="+mn-lt"/>
                <a:hlinkClick r:id="rId9"/>
              </a:rPr>
              <a:t>https://github.com/</a:t>
            </a:r>
            <a:endParaRPr lang="pt-BR">
              <a:ea typeface="+mn-lt"/>
              <a:cs typeface="+mn-lt"/>
            </a:endParaRPr>
          </a:p>
          <a:p>
            <a:pPr algn="ctr"/>
            <a:r>
              <a:rPr lang="pt-BR" dirty="0">
                <a:ea typeface="+mn-lt"/>
                <a:cs typeface="+mn-lt"/>
                <a:hlinkClick r:id="rId9"/>
              </a:rPr>
              <a:t>cristhiangrundmann/Albit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21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links de cadeia">
            <a:extLst>
              <a:ext uri="{FF2B5EF4-FFF2-40B4-BE49-F238E27FC236}">
                <a16:creationId xmlns:a16="http://schemas.microsoft.com/office/drawing/2014/main" id="{4EB85164-AC24-4850-9168-EB123BC7F9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B5694-D2BD-4AAC-ADA6-9F6C620C9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7DEE60-BB2F-4ADD-9F95-B1CFF03BE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870C6-3C8B-4748-A93A-1BD4D162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63014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436" y="1086905"/>
            <a:ext cx="9404723" cy="1400530"/>
          </a:xfrm>
        </p:spPr>
        <p:txBody>
          <a:bodyPr/>
          <a:lstStyle/>
          <a:p>
            <a:r>
              <a:rPr lang="pt-BR"/>
              <a:t>O TRABALHO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962" y="2270057"/>
            <a:ext cx="5585634" cy="365866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sz="1700" err="1"/>
              <a:t>Search</a:t>
            </a:r>
            <a:r>
              <a:rPr lang="pt-BR" sz="1700" dirty="0"/>
              <a:t> </a:t>
            </a:r>
            <a:r>
              <a:rPr lang="pt-BR" sz="1700" err="1"/>
              <a:t>Engine</a:t>
            </a:r>
            <a:r>
              <a:rPr lang="pt-BR" sz="1700" dirty="0"/>
              <a:t>: Mecanismo de busca por palavras chave em um conjunto de textos. 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Linguagens:</a:t>
            </a:r>
          </a:p>
          <a:p>
            <a:pPr lvl="1" algn="just">
              <a:lnSpc>
                <a:spcPct val="150000"/>
              </a:lnSpc>
            </a:pPr>
            <a:r>
              <a:rPr lang="pt-BR" sz="1700" dirty="0"/>
              <a:t>C++ (estrutura geral)</a:t>
            </a:r>
          </a:p>
          <a:p>
            <a:pPr lvl="1" algn="just">
              <a:lnSpc>
                <a:spcPct val="150000"/>
              </a:lnSpc>
            </a:pPr>
            <a:r>
              <a:rPr lang="pt-BR" sz="1700" dirty="0"/>
              <a:t>HTML + CSS + JS (interface)</a:t>
            </a:r>
          </a:p>
          <a:p>
            <a:pPr lvl="1" algn="just">
              <a:lnSpc>
                <a:spcPct val="150000"/>
              </a:lnSpc>
            </a:pPr>
            <a:r>
              <a:rPr lang="pt-BR" sz="1700" dirty="0"/>
              <a:t>PHP (Conexão servidor - Cliente)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Estrutura: Trie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Banco de dados: </a:t>
            </a:r>
            <a:r>
              <a:rPr lang="pt-BR" sz="1700" dirty="0" err="1"/>
              <a:t>Raw</a:t>
            </a:r>
          </a:p>
          <a:p>
            <a:pPr algn="just">
              <a:lnSpc>
                <a:spcPct val="150000"/>
              </a:lnSpc>
            </a:pPr>
            <a:endParaRPr lang="pt-BR"/>
          </a:p>
          <a:p>
            <a:pPr algn="just">
              <a:lnSpc>
                <a:spcPct val="150000"/>
              </a:lnSpc>
            </a:pPr>
            <a:endParaRPr lang="pt-BR"/>
          </a:p>
        </p:txBody>
      </p:sp>
      <p:pic>
        <p:nvPicPr>
          <p:cNvPr id="6" name="Imagem 6" descr="Uma imagem contendo comida, flor&#10;&#10;Descrição gerada com muito alta confiança">
            <a:extLst>
              <a:ext uri="{FF2B5EF4-FFF2-40B4-BE49-F238E27FC236}">
                <a16:creationId xmlns:a16="http://schemas.microsoft.com/office/drawing/2014/main" id="{28758497-D815-47E2-BC48-5FD7DA30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216" y="2206318"/>
            <a:ext cx="5791200" cy="32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7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305" y="886132"/>
            <a:ext cx="9404723" cy="1400530"/>
          </a:xfrm>
        </p:spPr>
        <p:txBody>
          <a:bodyPr/>
          <a:lstStyle/>
          <a:p>
            <a:r>
              <a:rPr lang="pt-BR" dirty="0"/>
              <a:t>PRÉ-PROCESSAMENTO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182" y="2024109"/>
            <a:ext cx="9826386" cy="398507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Textos recebem chave numérica para identificação.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Notas atribuídas com sistema de classificação por palavras que considera posição (título, corpo) e densidade. Etapa essencial para a exibição dos resultados em ordem de prioridade de correspondência com a busca executada.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Montagem de uma árvore cujas folhas possuem os </a:t>
            </a:r>
            <a:r>
              <a:rPr lang="pt-BR" sz="1600" dirty="0" err="1">
                <a:ea typeface="+mj-lt"/>
                <a:cs typeface="+mj-lt"/>
              </a:rPr>
              <a:t>ID's</a:t>
            </a:r>
            <a:r>
              <a:rPr lang="pt-BR" sz="1600" dirty="0">
                <a:ea typeface="+mj-lt"/>
                <a:cs typeface="+mj-lt"/>
              </a:rPr>
              <a:t> dos resultados. Construída e armazenada a cada data-base, é armazenada e carregada na inicialização do servidor.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Árvore instantaneamente compactada e otimizada no processo. Parte dos dados também são carregados à RAM para agilizar a busca.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0688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CE8574FB-76C0-40AC-A23D-1E2A899A5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ABFDE075-96E8-48FD-89CA-647DDC7689E9}"/>
              </a:ext>
            </a:extLst>
          </p:cNvPr>
          <p:cNvSpPr/>
          <p:nvPr/>
        </p:nvSpPr>
        <p:spPr>
          <a:xfrm>
            <a:off x="736624" y="719091"/>
            <a:ext cx="5391698" cy="552930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37" y="1152281"/>
            <a:ext cx="5629222" cy="1400530"/>
          </a:xfrm>
        </p:spPr>
        <p:txBody>
          <a:bodyPr>
            <a:normAutofit/>
          </a:bodyPr>
          <a:lstStyle/>
          <a:p>
            <a:r>
              <a:rPr lang="pt-BR" dirty="0"/>
              <a:t>ÁRVORE</a:t>
            </a: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53E741A-7A7D-46A0-ACB7-0736C3293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61CB9C-DF84-425E-928F-6B6ABAB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F7ECE4AC-C37F-40D5-9FE4-F07DE92F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983088-62B5-4A2F-8098-BBF212104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748" y="2389597"/>
            <a:ext cx="4294620" cy="3856574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BR" sz="1800" dirty="0">
                <a:ea typeface="+mj-lt"/>
                <a:cs typeface="+mj-lt"/>
              </a:rPr>
              <a:t>Utilização de nós BASICNODE, com indicação de letra e filho único, na criação de novos caminhos na árvore. Conforme necessidade, são trocados por MULTINODE, com indicação de letra e 36 filhos, e espaço BASICNODE aproveitado para a criação do filho em questão.</a:t>
            </a:r>
          </a:p>
        </p:txBody>
      </p:sp>
      <p:pic>
        <p:nvPicPr>
          <p:cNvPr id="4" name="Imagem 4" descr="Uma imagem contendo relógio, placar&#10;&#10;Descrição gerada com muito alta confiança">
            <a:extLst>
              <a:ext uri="{FF2B5EF4-FFF2-40B4-BE49-F238E27FC236}">
                <a16:creationId xmlns:a16="http://schemas.microsoft.com/office/drawing/2014/main" id="{948862A5-3F6F-4A67-A8F1-A079E510D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744" y="1069675"/>
            <a:ext cx="1629611" cy="455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5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8" y="944903"/>
            <a:ext cx="9404723" cy="1400530"/>
          </a:xfrm>
        </p:spPr>
        <p:txBody>
          <a:bodyPr/>
          <a:lstStyle/>
          <a:p>
            <a:r>
              <a:rPr lang="pt-BR" dirty="0"/>
              <a:t>EXECUÇÃO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822" y="2130641"/>
            <a:ext cx="9320057" cy="405623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1700" dirty="0"/>
              <a:t>Busca e listagem dos títulos dos textos e número de documentos que são compatíveis com a busca, retornados, na ordem listada na árvore herdada do pré-processamento.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Retorno do tempo necessário para a busca.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Sugestões de palavras próximas caso a palavra não exista.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Interação por interface, clique para inspecionar textos.</a:t>
            </a:r>
            <a:endParaRPr lang="pt-BR" dirty="0"/>
          </a:p>
          <a:p>
            <a:pPr algn="just">
              <a:lnSpc>
                <a:spcPct val="150000"/>
              </a:lnSpc>
            </a:pPr>
            <a:r>
              <a:rPr lang="pt-BR" sz="1700" dirty="0"/>
              <a:t>Permanência dos títulos e </a:t>
            </a:r>
            <a:r>
              <a:rPr lang="pt-BR" sz="1700" dirty="0" err="1"/>
              <a:t>IDs</a:t>
            </a:r>
            <a:r>
              <a:rPr lang="pt-BR" sz="1700" dirty="0"/>
              <a:t>/posições na RAM para melhor performance.</a:t>
            </a:r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269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links de cadeia">
            <a:extLst>
              <a:ext uri="{FF2B5EF4-FFF2-40B4-BE49-F238E27FC236}">
                <a16:creationId xmlns:a16="http://schemas.microsoft.com/office/drawing/2014/main" id="{4EB85164-AC24-4850-9168-EB123BC7F9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B5694-D2BD-4AAC-ADA6-9F6C620C9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7DEE60-BB2F-4ADD-9F95-B1CFF03BE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870C6-3C8B-4748-A93A-1BD4D162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INTERFACE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86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36" y="811738"/>
            <a:ext cx="9404723" cy="1400530"/>
          </a:xfrm>
        </p:spPr>
        <p:txBody>
          <a:bodyPr/>
          <a:lstStyle/>
          <a:p>
            <a:r>
              <a:rPr lang="pt-BR" dirty="0"/>
              <a:t>PÁGINA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153" y="2109239"/>
            <a:ext cx="9320057" cy="418395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1700" dirty="0"/>
              <a:t>Design simples e amigável, permitindo interação intuitiva com o mecanismo de pesquisa.</a:t>
            </a:r>
            <a:endParaRPr lang="pt-BR" dirty="0"/>
          </a:p>
          <a:p>
            <a:pPr algn="just">
              <a:lnSpc>
                <a:spcPct val="150000"/>
              </a:lnSpc>
            </a:pPr>
            <a:r>
              <a:rPr lang="pt-BR" sz="1700" dirty="0"/>
              <a:t>Páginas de resultados exibindo informações relevantes e possibilitando o clique sobre os títulos para se direcionar ao arquivo desejado.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Inclusão da barra de busca em todas as páginas do mecanismo.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Página de apresentação acessível pelo clique na logo da página inicial do buscador.</a:t>
            </a:r>
          </a:p>
          <a:p>
            <a:pPr algn="just">
              <a:lnSpc>
                <a:spcPct val="150000"/>
              </a:lnSpc>
            </a:pPr>
            <a:endParaRPr lang="pt-BR"/>
          </a:p>
          <a:p>
            <a:pPr algn="just">
              <a:lnSpc>
                <a:spcPct val="150000"/>
              </a:lnSpc>
            </a:pPr>
            <a:endParaRPr lang="pt-BR"/>
          </a:p>
          <a:p>
            <a:pPr algn="just">
              <a:lnSpc>
                <a:spcPct val="150000"/>
              </a:lnSpc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6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links de cadeia">
            <a:extLst>
              <a:ext uri="{FF2B5EF4-FFF2-40B4-BE49-F238E27FC236}">
                <a16:creationId xmlns:a16="http://schemas.microsoft.com/office/drawing/2014/main" id="{4EB85164-AC24-4850-9168-EB123BC7F9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B5694-D2BD-4AAC-ADA6-9F6C620C9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7DEE60-BB2F-4ADD-9F95-B1CFF03BE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870C6-3C8B-4748-A93A-1BD4D162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3021893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&#10;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347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Íon
</vt:lpstr>
      <vt:lpstr>Apresentação do PowerPoint</vt:lpstr>
      <vt:lpstr>VISÃO GERAL</vt:lpstr>
      <vt:lpstr>O TRABALHO</vt:lpstr>
      <vt:lpstr>PRÉ-PROCESSAMENTO</vt:lpstr>
      <vt:lpstr>ÁRVORE</vt:lpstr>
      <vt:lpstr>EXECUÇÃO</vt:lpstr>
      <vt:lpstr>INTERFACE</vt:lpstr>
      <vt:lpstr>PÁGINA</vt:lpstr>
      <vt:lpstr>DEMONSTRAÇÃO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6</cp:revision>
  <dcterms:created xsi:type="dcterms:W3CDTF">2020-06-18T03:02:31Z</dcterms:created>
  <dcterms:modified xsi:type="dcterms:W3CDTF">2020-06-18T12:48:23Z</dcterms:modified>
</cp:coreProperties>
</file>